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342" r:id="rId4"/>
    <p:sldId id="258" r:id="rId5"/>
    <p:sldId id="343" r:id="rId6"/>
    <p:sldId id="444" r:id="rId7"/>
    <p:sldId id="445" r:id="rId8"/>
    <p:sldId id="465" r:id="rId9"/>
    <p:sldId id="358" r:id="rId10"/>
    <p:sldId id="268" r:id="rId11"/>
    <p:sldId id="269" r:id="rId12"/>
    <p:sldId id="451" r:id="rId13"/>
    <p:sldId id="447" r:id="rId14"/>
    <p:sldId id="450" r:id="rId15"/>
    <p:sldId id="448" r:id="rId16"/>
    <p:sldId id="449" r:id="rId17"/>
    <p:sldId id="452" r:id="rId18"/>
    <p:sldId id="393" r:id="rId19"/>
    <p:sldId id="395" r:id="rId20"/>
    <p:sldId id="394" r:id="rId21"/>
    <p:sldId id="396" r:id="rId22"/>
    <p:sldId id="453" r:id="rId23"/>
    <p:sldId id="474" r:id="rId24"/>
    <p:sldId id="475" r:id="rId25"/>
    <p:sldId id="476" r:id="rId26"/>
    <p:sldId id="407" r:id="rId27"/>
    <p:sldId id="411" r:id="rId28"/>
    <p:sldId id="412" r:id="rId29"/>
    <p:sldId id="414" r:id="rId30"/>
    <p:sldId id="413" r:id="rId31"/>
    <p:sldId id="415" r:id="rId32"/>
    <p:sldId id="398" r:id="rId33"/>
    <p:sldId id="416" r:id="rId34"/>
    <p:sldId id="454" r:id="rId35"/>
    <p:sldId id="275" r:id="rId36"/>
    <p:sldId id="277" r:id="rId37"/>
    <p:sldId id="278" r:id="rId38"/>
    <p:sldId id="420" r:id="rId39"/>
    <p:sldId id="421" r:id="rId40"/>
    <p:sldId id="422" r:id="rId41"/>
    <p:sldId id="424" r:id="rId42"/>
    <p:sldId id="423" r:id="rId43"/>
    <p:sldId id="291" r:id="rId44"/>
    <p:sldId id="386" r:id="rId45"/>
    <p:sldId id="387" r:id="rId46"/>
    <p:sldId id="388" r:id="rId47"/>
    <p:sldId id="477" r:id="rId48"/>
    <p:sldId id="471" r:id="rId49"/>
    <p:sldId id="293" r:id="rId50"/>
    <p:sldId id="295" r:id="rId51"/>
    <p:sldId id="389" r:id="rId52"/>
    <p:sldId id="390" r:id="rId53"/>
    <p:sldId id="425" r:id="rId54"/>
    <p:sldId id="456" r:id="rId55"/>
    <p:sldId id="457" r:id="rId56"/>
    <p:sldId id="426" r:id="rId57"/>
    <p:sldId id="427" r:id="rId58"/>
    <p:sldId id="392" r:id="rId59"/>
    <p:sldId id="428" r:id="rId60"/>
    <p:sldId id="429" r:id="rId61"/>
    <p:sldId id="439" r:id="rId62"/>
    <p:sldId id="430" r:id="rId63"/>
    <p:sldId id="464" r:id="rId64"/>
    <p:sldId id="463" r:id="rId65"/>
    <p:sldId id="458" r:id="rId66"/>
    <p:sldId id="461" r:id="rId67"/>
    <p:sldId id="460" r:id="rId68"/>
    <p:sldId id="459" r:id="rId69"/>
    <p:sldId id="432" r:id="rId70"/>
    <p:sldId id="433" r:id="rId71"/>
    <p:sldId id="434" r:id="rId72"/>
    <p:sldId id="435" r:id="rId73"/>
    <p:sldId id="462" r:id="rId74"/>
    <p:sldId id="436" r:id="rId75"/>
    <p:sldId id="472" r:id="rId76"/>
    <p:sldId id="473" r:id="rId77"/>
    <p:sldId id="437" r:id="rId78"/>
    <p:sldId id="455" r:id="rId79"/>
    <p:sldId id="443" r:id="rId80"/>
    <p:sldId id="305" r:id="rId81"/>
    <p:sldId id="403" r:id="rId82"/>
    <p:sldId id="404" r:id="rId83"/>
    <p:sldId id="406" r:id="rId84"/>
    <p:sldId id="467" r:id="rId85"/>
    <p:sldId id="468" r:id="rId86"/>
    <p:sldId id="469" r:id="rId87"/>
    <p:sldId id="470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E236C-6844-C745-86FF-1BAFD2E8D91A}" type="datetimeFigureOut">
              <a:rPr lang="en-US" smtClean="0"/>
              <a:t>9/22/19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22BAF7-D93C-314D-9AC4-AA2F63186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98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26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850B2-6089-8042-BD97-02BA2346A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CB3596-8E1D-E748-AACA-115B48E42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568FA-B4FE-AD4B-A092-27A23AA1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670F2-4A9F-B145-8F67-AE75F63B5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BB78A-3162-F847-A328-2A558E16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30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7FB1-3514-B240-ADA5-57163A930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29BB91-70A0-4442-B41C-B0DB28A4E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285A6-3264-DE47-9F81-2C8D2F371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0AC5E-6751-6C41-A119-31B5746C5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B0387-693E-8B4B-9F19-824EFA7F0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95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B2DEFB-F1D9-B547-8AE9-7451D12629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9A3EF6-20E5-234E-98A5-0115CEE8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C4606-BBA8-D446-9846-A341C959E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CBFA3-76EE-3544-B75C-29BDFD7C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11EE2-11D2-424A-BED8-7A106E662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5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F8F7-5C93-6B4F-8C8A-BD4EBB78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9432B-A2B8-BC4B-B465-7373841F6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1FC6-0E24-A448-A918-917C5389A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CE409-7BD1-0343-9C4B-95EF33712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BA607-68AB-9741-BE43-59FD1C832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28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18EA9-553D-A849-A16B-049C0DB61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3F30C-1584-6341-8102-8A121C7C7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C5519-6B89-CA4F-91AC-212A4F137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5FE11-9B16-124A-8C9A-307490B7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6C6E8-E909-5640-9F5A-8CA8937F1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13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855EE-D65B-0D41-AD6A-3C7F42EC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02301-6E31-D947-AFE9-FC3902E1BD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F29FD-D7B2-D548-945C-22061872F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E8745D-B430-2B46-944F-67B31C0D8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E5FB5-4231-FC4B-B7E4-A386D634D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1958E-70AD-8042-88CC-F17A52382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54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5C7AE-3209-D541-BE25-97BF5D606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3303A-16E8-8C48-8566-39CE9D3A3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63572-F6D0-D04E-9994-72BA1800C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DEB779-CD9D-D64F-92AB-D6DE54BE4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0CA5F8-A5DD-8A42-8D81-AD284A901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55CB52-BB1D-7B40-B78B-B2D3B05D9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665281-92BE-C44E-ADF1-5C4C0BA0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78D1AE-6EEA-814A-854D-809CD1BC1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88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2104-11DB-C943-9C77-580DF971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FDADA-7DFD-6B4F-8A85-1358FA780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C7CDD-DC2A-9644-8E60-97483E21A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DE7DD8-9D04-7E46-9A31-E5F114BB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7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8B81D-F888-F743-BCEE-ECCADB474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C62E72-6EC5-CB4B-8671-EBCC528B9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E0BAD-92EA-434F-A0C6-A943DA60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57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6DF42-AA3A-704E-854C-8F236F9E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99E73-4F8A-9F41-ABB8-C424D805A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E00D8-3552-EA48-BCA0-B23E4BAE1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4EFA0-2189-3E4A-AB87-5F2C5AFDF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B946D9-E0B6-0947-B998-28A3A9191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7931A-BC70-1942-9B8E-E34C3CB38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8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DF26-4684-2A4A-9DDB-4EFA86BF4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5AACA-78CA-5748-ADA7-F813282727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FC7CF-677C-544E-BBFF-508C13956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626E3-3CBD-7844-8A16-EE162D743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C2FD9D-3DA4-A848-A448-D995DC853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42417-ED86-C243-9B20-40139764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4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907DF8-92F9-9040-B300-21FE4AE42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B1A87-EF30-2545-80B6-D9233DE6C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D88E9-70E3-9B49-8970-98FCA0EA59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26DC4-1557-1649-A351-2C8773C07460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6A58E-06B0-5945-A333-0D525ABA7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4D29E-8CF3-D241-9669-9B97085B3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97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tiff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tiff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tiff"/><Relationship Id="rId4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tiff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7.tif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r="41825"/>
          <a:stretch/>
        </p:blipFill>
        <p:spPr>
          <a:xfrm>
            <a:off x="0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5068"/>
            <a:ext cx="9144000" cy="2387600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8900" b="1" dirty="0"/>
              <a:t>Plants aren’t dumb</a:t>
            </a:r>
            <a:br>
              <a:rPr lang="en-US" dirty="0"/>
            </a:br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Using optimality theory to understand big questions in plant ecophysiology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6059" y="3806755"/>
            <a:ext cx="5299881" cy="1655762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/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Texas Tech University</a:t>
            </a:r>
          </a:p>
        </p:txBody>
      </p:sp>
    </p:spTree>
    <p:extLst>
      <p:ext uri="{BB962C8B-B14F-4D97-AF65-F5344CB8AC3E}">
        <p14:creationId xmlns:p14="http://schemas.microsoft.com/office/powerpoint/2010/main" val="3604318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</a:rPr>
              <a:t>acclimation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3012" y="2299445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2299445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55" y="2561055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11" y="25610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23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6589"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CO</a:t>
            </a:r>
            <a:r>
              <a:rPr lang="en-US" sz="2400" baseline="-25000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Light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Temperature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2656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034468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Here’s the rub:</a:t>
            </a:r>
            <a:br>
              <a:rPr lang="en-US" dirty="0"/>
            </a:br>
            <a:r>
              <a:rPr lang="en-US" dirty="0"/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5218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52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Unreliable future predictions (overparameterization, tuning)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812807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9051"/>
                </a:solidFill>
              </a:rPr>
              <a:t>Inability to test mechanisms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79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1937981"/>
            <a:ext cx="10515600" cy="3179929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Our Goal</a:t>
            </a:r>
            <a:r>
              <a:rPr lang="en-US" sz="4800" dirty="0"/>
              <a:t>: Develop a mechanistic model of photosynthetic acclimation based on </a:t>
            </a:r>
            <a:r>
              <a:rPr lang="en-US" sz="4800" b="1" dirty="0">
                <a:solidFill>
                  <a:srgbClr val="002060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02060"/>
                </a:solidFill>
              </a:rPr>
              <a:t>first principles</a:t>
            </a:r>
            <a:r>
              <a:rPr lang="en-US" sz="4800" dirty="0">
                <a:solidFill>
                  <a:srgbClr val="002060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6140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Optimization: </a:t>
            </a:r>
            <a:r>
              <a:rPr lang="en-US" b="1" dirty="0">
                <a:solidFill>
                  <a:srgbClr val="009051"/>
                </a:solidFill>
              </a:rPr>
              <a:t>Least cost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02060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3282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2D73CB-27EF-854E-A735-983AD614332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737F39-9D64-6A49-9E45-CBB0D498746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CE7FA4-0399-CA49-A8B9-B178FFDB5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9208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Smith Ecophysiology Lab</a:t>
            </a:r>
          </a:p>
          <a:p>
            <a:pPr lvl="1"/>
            <a:r>
              <a:rPr lang="en-US" dirty="0" err="1"/>
              <a:t>Lizz</a:t>
            </a:r>
            <a:r>
              <a:rPr lang="en-US" dirty="0"/>
              <a:t> Waring (now AP at Northeastern State U)</a:t>
            </a:r>
          </a:p>
          <a:p>
            <a:pPr lvl="1"/>
            <a:r>
              <a:rPr lang="en-US" dirty="0"/>
              <a:t>Helen Scott (now in industry)</a:t>
            </a:r>
          </a:p>
          <a:p>
            <a:pPr lvl="1"/>
            <a:r>
              <a:rPr lang="en-US" dirty="0"/>
              <a:t>Evan </a:t>
            </a:r>
            <a:r>
              <a:rPr lang="en-US" dirty="0" err="1"/>
              <a:t>Perkowski</a:t>
            </a:r>
            <a:endParaRPr lang="en-US" dirty="0"/>
          </a:p>
          <a:p>
            <a:pPr lvl="1"/>
            <a:r>
              <a:rPr lang="en-US" dirty="0"/>
              <a:t>Risa </a:t>
            </a:r>
            <a:r>
              <a:rPr lang="en-US" dirty="0" err="1"/>
              <a:t>McNellis</a:t>
            </a:r>
            <a:endParaRPr lang="en-US" dirty="0"/>
          </a:p>
          <a:p>
            <a:r>
              <a:rPr lang="en-US" dirty="0"/>
              <a:t>Next Generation Ecosystem Modeling Group</a:t>
            </a:r>
          </a:p>
          <a:p>
            <a:pPr lvl="1"/>
            <a:r>
              <a:rPr lang="en-US" dirty="0"/>
              <a:t>Colin Prentice (Imperial College)</a:t>
            </a:r>
          </a:p>
          <a:p>
            <a:pPr lvl="1"/>
            <a:r>
              <a:rPr lang="en-US" dirty="0"/>
              <a:t>Trevor Keenan (UC Berkeley)</a:t>
            </a:r>
          </a:p>
          <a:p>
            <a:pPr lvl="1"/>
            <a:r>
              <a:rPr lang="en-US" dirty="0"/>
              <a:t>Wang Han (Tsinghua U)</a:t>
            </a:r>
          </a:p>
          <a:p>
            <a:pPr lvl="1"/>
            <a:r>
              <a:rPr lang="en-US" dirty="0"/>
              <a:t>Beni Stocker (ETH Zurich)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141" y="1951630"/>
            <a:ext cx="3642736" cy="2732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EFA3C0-7F00-984C-97E2-0856B0251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44" t="24839" r="57491" b="37875"/>
          <a:stretch/>
        </p:blipFill>
        <p:spPr>
          <a:xfrm>
            <a:off x="7806519" y="1046573"/>
            <a:ext cx="1527048" cy="1540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95D02-F9CB-9446-9A3C-ADBC5BDBD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324" y="5061045"/>
            <a:ext cx="1524000" cy="15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A7896D-D10A-7141-B480-C9B32148E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324" y="5061045"/>
            <a:ext cx="1524000" cy="15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8B73B-5F78-5F45-89A4-279664BB9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2325" y="5061045"/>
            <a:ext cx="1576552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0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8DAF7-410D-B849-BED0-7A13682D54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236CE8-EF9F-0B42-978C-377CE3B87D4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EA2B03-8292-404C-99A4-78D0B1FC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5022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>
                <a:solidFill>
                  <a:srgbClr val="009051"/>
                </a:solidFill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BBFB3-1048-EB41-9A64-5373072F71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42E35-E633-2F44-8620-0A6E7B4C5BB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6F982-B53C-AF4A-8C83-8B84E8A0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8349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82331-D69A-9242-B5E8-7F548B807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918" y="0"/>
            <a:ext cx="8043081" cy="300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495E41-DF3E-2646-B2DC-B599A79EF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26" y="3363816"/>
            <a:ext cx="7620000" cy="278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13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98" b="6912"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554E09-1A25-D646-8EBC-294ACF547EC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180974-B21E-2348-A336-CFD6B794522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E9A865-4963-C34B-BF16-BCE51F102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5412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98" b="6912"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9051"/>
                </a:solidFill>
              </a:rPr>
              <a:t>Must maintain high amount of Rubisco to do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68DE4E-AD8D-074A-B103-DE39CFB7320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52440-2D57-8040-B772-6A1FBC6DFB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3D9DC0-34F3-AE4D-8EA3-ACAE06993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4142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2B81-69B8-294B-ACF9-43632E72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stomatal conductance</a:t>
            </a:r>
            <a:r>
              <a:rPr lang="el-GR" i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167C5-62AC-B448-815F-ECEA77AC8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Optimal conductance</a:t>
            </a:r>
            <a:r>
              <a:rPr lang="el-GR" sz="4000" i="1" dirty="0">
                <a:solidFill>
                  <a:srgbClr val="011893"/>
                </a:solidFill>
              </a:rPr>
              <a:t> </a:t>
            </a:r>
            <a:r>
              <a:rPr lang="en-US" sz="4000" dirty="0">
                <a:solidFill>
                  <a:srgbClr val="011893"/>
                </a:solidFill>
              </a:rPr>
              <a:t>maximizes photosynthesis at least water loss and nutrient use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Water loss </a:t>
            </a:r>
            <a:r>
              <a:rPr lang="en-US" sz="3600" dirty="0"/>
              <a:t>is from transpiration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Nutrient use </a:t>
            </a:r>
            <a:r>
              <a:rPr lang="en-US" sz="3600" dirty="0"/>
              <a:t>is nutrients used to maintain Rubisco</a:t>
            </a:r>
          </a:p>
          <a:p>
            <a:pPr lvl="2"/>
            <a:r>
              <a:rPr lang="en-US" sz="3200" dirty="0"/>
              <a:t>Rubisco proxy is </a:t>
            </a:r>
            <a:r>
              <a:rPr lang="en-US" sz="3200" i="1" dirty="0" err="1">
                <a:solidFill>
                  <a:srgbClr val="011893"/>
                </a:solidFill>
              </a:rPr>
              <a:t>V</a:t>
            </a:r>
            <a:r>
              <a:rPr lang="en-US" sz="3200" baseline="-25000" dirty="0" err="1">
                <a:solidFill>
                  <a:srgbClr val="011893"/>
                </a:solidFill>
              </a:rPr>
              <a:t>cmax</a:t>
            </a:r>
            <a:endParaRPr lang="en-US" sz="3200" baseline="-25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C62F4E-9396-7344-A6FE-FD4F8203D87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420AF3-272A-D546-A093-06B1E989ABE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EDA653-C45E-CC48-AE5C-F0FDB2755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9645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59C7-EB3B-B74D-8F57-E13E7FC0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</a:t>
            </a:r>
            <a:r>
              <a:rPr lang="el-GR" i="1" dirty="0"/>
              <a:t>χ</a:t>
            </a:r>
            <a:r>
              <a:rPr lang="en-US" i="1" dirty="0"/>
              <a:t> </a:t>
            </a:r>
            <a:r>
              <a:rPr lang="en-US" dirty="0"/>
              <a:t>is a function of the costs and the environment</a:t>
            </a:r>
            <a:r>
              <a:rPr lang="el-GR" i="1" dirty="0"/>
              <a:t>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BBB172-D84F-194F-B623-DBB2E43AE348}"/>
              </a:ext>
            </a:extLst>
          </p:cNvPr>
          <p:cNvSpPr/>
          <p:nvPr/>
        </p:nvSpPr>
        <p:spPr>
          <a:xfrm>
            <a:off x="2866813" y="1956501"/>
            <a:ext cx="6515694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{temperature, </a:t>
            </a:r>
          </a:p>
          <a:p>
            <a:r>
              <a:rPr lang="en-US" sz="44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vapor pressure deficit}</a:t>
            </a:r>
            <a:endParaRPr lang="en-US" sz="9600" dirty="0">
              <a:solidFill>
                <a:srgbClr val="0090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DBD0FF-96E2-F24F-A3FD-FF7BFA1E081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8AF60B-8D44-C74B-AAB8-2F5D508A399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9128A0-9D15-A841-AA67-A36FADFC1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E6C0791-AED0-FB4B-89C1-884111BA1704}"/>
              </a:ext>
            </a:extLst>
          </p:cNvPr>
          <p:cNvSpPr txBox="1"/>
          <p:nvPr/>
        </p:nvSpPr>
        <p:spPr>
          <a:xfrm>
            <a:off x="0" y="6488668"/>
            <a:ext cx="6760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 </a:t>
            </a:r>
            <a:r>
              <a:rPr lang="en-US" i="1" dirty="0"/>
              <a:t>Ecology Letters</a:t>
            </a:r>
            <a:r>
              <a:rPr lang="en-US" dirty="0"/>
              <a:t>; Wang et al. (2017) </a:t>
            </a:r>
            <a:r>
              <a:rPr lang="en-US" i="1" dirty="0"/>
              <a:t>Nature Plants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132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photorespiration</a:t>
            </a:r>
            <a:endParaRPr lang="en-US" sz="3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0EB10B-FA83-3845-A373-778F1BAD52D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54145F-28D8-734D-9BD3-6205E16BA95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C87225-781F-704A-B189-CE7FD938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2131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VPD because of greater water loss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061FA3-D688-8B49-BE9E-F33648221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6DE9DAE-6E90-8B4A-B9F2-2D214558FCC8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22CCB3-91DC-8746-B720-C43081C95F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39DB6D-BDB4-9247-A547-7D2E747A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2399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elevation because of lower openness needed to satisfy Rubisco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F15D2-41DC-3E47-83CB-FCBBA45AD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110466"/>
            <a:ext cx="6388100" cy="666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495DCE-BB78-3944-967B-D93077653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0" y="110466"/>
            <a:ext cx="6388100" cy="66675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FA113AD-9366-CC42-9A44-236ED5D2BDE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3759A-7256-174C-B71F-D8870B0DBB4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FEBF16-4CFA-0745-A094-7778CB91E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7658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2644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elevation because of greater VPD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F15D2-41DC-3E47-83CB-FCBBA45AD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110466"/>
            <a:ext cx="6388100" cy="66675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5B11ACC-4F46-484B-A97D-097C113B9F61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0CE809-9D4B-C744-976F-538B4A9127B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EAF2BC-AD48-834F-B47F-1A9291DCA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1241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7090-D64B-2A42-8ECF-D1DDAD17A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Globally, </a:t>
            </a:r>
            <a:r>
              <a:rPr lang="el-GR" i="1" dirty="0">
                <a:cs typeface="Calibri" panose="020F0502020204030204" pitchFamily="34" charset="0"/>
              </a:rPr>
              <a:t>χ</a:t>
            </a:r>
            <a:r>
              <a:rPr lang="en-US" dirty="0">
                <a:cs typeface="Calibri" panose="020F0502020204030204" pitchFamily="34" charset="0"/>
              </a:rPr>
              <a:t> is optimized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F5AFF-88A5-764C-9020-9E5BCA623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197" y="1830484"/>
            <a:ext cx="6597605" cy="46726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4F53CC8-10C0-1547-869A-7E23880B0BF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3E1569-2465-5741-8D18-9BF5D8C21CD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699A8C-1984-394D-B12A-890687362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2A2CFA7-DB99-8542-A075-BC7AA8A17D98}"/>
              </a:ext>
            </a:extLst>
          </p:cNvPr>
          <p:cNvSpPr txBox="1"/>
          <p:nvPr/>
        </p:nvSpPr>
        <p:spPr>
          <a:xfrm>
            <a:off x="0" y="6488668"/>
            <a:ext cx="323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et al. (2017) </a:t>
            </a:r>
            <a:r>
              <a:rPr lang="en-US" i="1" dirty="0"/>
              <a:t>Nature Plants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164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02060"/>
                </a:solidFill>
              </a:rPr>
              <a:t>photosynthetic biochemistry</a:t>
            </a:r>
            <a:r>
              <a:rPr lang="en-US" sz="4400" dirty="0">
                <a:solidFill>
                  <a:srgbClr val="00905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8513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optimization: </a:t>
            </a:r>
            <a:r>
              <a:rPr lang="en-US" dirty="0">
                <a:solidFill>
                  <a:srgbClr val="002060"/>
                </a:solidFill>
              </a:rPr>
              <a:t>Coordination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1623F-339E-1740-8712-AF885DA7B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02060"/>
                </a:solidFill>
              </a:rPr>
              <a:t>Photosynthesis may be limited by </a:t>
            </a:r>
            <a:r>
              <a:rPr lang="en-US" sz="3600" b="1" u="sng" dirty="0">
                <a:solidFill>
                  <a:srgbClr val="009051"/>
                </a:solidFill>
              </a:rPr>
              <a:t>Rubisco carboxylation rate</a:t>
            </a:r>
            <a:r>
              <a:rPr lang="en-US" sz="3600" dirty="0">
                <a:solidFill>
                  <a:srgbClr val="011893"/>
                </a:solidFill>
              </a:rPr>
              <a:t> </a:t>
            </a:r>
            <a:r>
              <a:rPr lang="en-US" sz="3600" dirty="0">
                <a:solidFill>
                  <a:srgbClr val="002060"/>
                </a:solidFill>
              </a:rPr>
              <a:t>or </a:t>
            </a:r>
            <a:r>
              <a:rPr lang="en-US" sz="3600" b="1" u="sng" dirty="0">
                <a:solidFill>
                  <a:srgbClr val="009051"/>
                </a:solidFill>
              </a:rPr>
              <a:t>electron transport rate to regenerate Rubisco</a:t>
            </a:r>
          </a:p>
          <a:p>
            <a:pPr marL="0" indent="0">
              <a:buNone/>
            </a:pPr>
            <a:endParaRPr lang="en-US" sz="36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320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optimization: </a:t>
            </a:r>
            <a:r>
              <a:rPr lang="en-US" dirty="0">
                <a:solidFill>
                  <a:srgbClr val="002060"/>
                </a:solidFill>
              </a:rPr>
              <a:t>Coordination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1623F-339E-1740-8712-AF885DA7B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02060"/>
                </a:solidFill>
              </a:rPr>
              <a:t>Photosynthesis may be limited by </a:t>
            </a:r>
            <a:r>
              <a:rPr lang="en-US" sz="3600" b="1" u="sng" dirty="0">
                <a:solidFill>
                  <a:srgbClr val="009051"/>
                </a:solidFill>
              </a:rPr>
              <a:t>Rubisco carboxylation rate</a:t>
            </a:r>
            <a:r>
              <a:rPr lang="en-US" sz="3600" dirty="0">
                <a:solidFill>
                  <a:srgbClr val="011893"/>
                </a:solidFill>
              </a:rPr>
              <a:t> </a:t>
            </a:r>
            <a:r>
              <a:rPr lang="en-US" sz="3600" dirty="0">
                <a:solidFill>
                  <a:srgbClr val="002060"/>
                </a:solidFill>
              </a:rPr>
              <a:t>or</a:t>
            </a:r>
            <a:r>
              <a:rPr lang="en-US" sz="3600" dirty="0">
                <a:solidFill>
                  <a:srgbClr val="011893"/>
                </a:solidFill>
              </a:rPr>
              <a:t> </a:t>
            </a:r>
            <a:r>
              <a:rPr lang="en-US" sz="3600" b="1" u="sng" dirty="0">
                <a:solidFill>
                  <a:srgbClr val="009051"/>
                </a:solidFill>
              </a:rPr>
              <a:t>electron transport rate to regenerate Rubisco</a:t>
            </a:r>
          </a:p>
          <a:p>
            <a:pPr marL="0" indent="0">
              <a:buNone/>
            </a:pPr>
            <a:endParaRPr lang="en-US" sz="3600" dirty="0">
              <a:solidFill>
                <a:srgbClr val="011893"/>
              </a:solidFill>
            </a:endParaRPr>
          </a:p>
          <a:p>
            <a:pPr marL="0" indent="0">
              <a:buNone/>
            </a:pPr>
            <a:r>
              <a:rPr lang="en-US" sz="4800" b="1" u="sng" dirty="0">
                <a:solidFill>
                  <a:srgbClr val="002060"/>
                </a:solidFill>
              </a:rPr>
              <a:t>Optimally, plants will coordinate their biochemistry to be equally limited by both rates</a:t>
            </a:r>
          </a:p>
        </p:txBody>
      </p:sp>
    </p:spTree>
    <p:extLst>
      <p:ext uri="{BB962C8B-B14F-4D97-AF65-F5344CB8AC3E}">
        <p14:creationId xmlns:p14="http://schemas.microsoft.com/office/powerpoint/2010/main" val="3795296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 of photosynthesis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153" y="2837329"/>
            <a:ext cx="456246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i="1" dirty="0">
                <a:solidFill>
                  <a:srgbClr val="009051"/>
                </a:solidFill>
              </a:rPr>
              <a:t>A</a:t>
            </a:r>
            <a:r>
              <a:rPr lang="en-US" sz="13800" baseline="-25000" dirty="0">
                <a:solidFill>
                  <a:srgbClr val="009051"/>
                </a:solidFill>
              </a:rPr>
              <a:t>c </a:t>
            </a:r>
            <a:r>
              <a:rPr lang="en-US" sz="13800" dirty="0">
                <a:solidFill>
                  <a:srgbClr val="009051"/>
                </a:solidFill>
              </a:rPr>
              <a:t>= </a:t>
            </a:r>
            <a:r>
              <a:rPr lang="en-US" sz="13800" i="1" dirty="0" err="1">
                <a:solidFill>
                  <a:srgbClr val="009051"/>
                </a:solidFill>
              </a:rPr>
              <a:t>A</a:t>
            </a:r>
            <a:r>
              <a:rPr lang="en-US" sz="13800" baseline="-25000" dirty="0" err="1">
                <a:solidFill>
                  <a:srgbClr val="009051"/>
                </a:solidFill>
              </a:rPr>
              <a:t>j</a:t>
            </a:r>
            <a:endParaRPr lang="en-US" sz="13800" dirty="0">
              <a:solidFill>
                <a:srgbClr val="00905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3341" y="2190998"/>
            <a:ext cx="2319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Optimally</a:t>
            </a:r>
            <a:r>
              <a:rPr lang="mr-IN" sz="3600" dirty="0"/>
              <a:t>…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596153" y="5637928"/>
            <a:ext cx="483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Carboxylation-limited photosynthesis</a:t>
            </a:r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V="1">
            <a:off x="3011911" y="4733366"/>
            <a:ext cx="491039" cy="904562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50858" y="5452253"/>
            <a:ext cx="3941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Electron transport-limited photosynthesis</a:t>
            </a:r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8250858" y="4380931"/>
            <a:ext cx="1970571" cy="1071322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9106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 of photosynthesis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96949" y="2604753"/>
            <a:ext cx="50324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Carboxylation-limited photosynthesis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28961" y="4304761"/>
            <a:ext cx="5163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Electron transport-limited photosynthesis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549" y="6488668"/>
            <a:ext cx="455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Farquhar, von </a:t>
            </a:r>
            <a:r>
              <a:rPr lang="en-US" dirty="0" err="1"/>
              <a:t>Caemmer</a:t>
            </a:r>
            <a:r>
              <a:rPr lang="en-US" dirty="0"/>
              <a:t>, &amp; Berry (1980) </a:t>
            </a:r>
            <a:r>
              <a:rPr lang="en-US" i="1" dirty="0"/>
              <a:t>Planta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9782BDE-BE23-A346-8EF6-2D0D145E50C3}"/>
              </a:ext>
            </a:extLst>
          </p:cNvPr>
          <p:cNvSpPr txBox="1"/>
          <p:nvPr/>
        </p:nvSpPr>
        <p:spPr>
          <a:xfrm>
            <a:off x="417534" y="2604753"/>
            <a:ext cx="608314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>
                <a:solidFill>
                  <a:srgbClr val="009051"/>
                </a:solidFill>
              </a:rPr>
              <a:t>A</a:t>
            </a:r>
            <a:r>
              <a:rPr lang="en-US" sz="6000" baseline="-25000" dirty="0">
                <a:solidFill>
                  <a:srgbClr val="009051"/>
                </a:solidFill>
              </a:rPr>
              <a:t>c </a:t>
            </a:r>
            <a:r>
              <a:rPr lang="en-US" sz="6000" dirty="0">
                <a:solidFill>
                  <a:srgbClr val="009051"/>
                </a:solidFill>
              </a:rPr>
              <a:t>= </a:t>
            </a:r>
            <a:r>
              <a:rPr lang="en-US" sz="6000" i="1" dirty="0">
                <a:solidFill>
                  <a:srgbClr val="009051"/>
                </a:solidFill>
              </a:rPr>
              <a:t>f </a:t>
            </a:r>
            <a:r>
              <a:rPr lang="en-US" sz="6000" dirty="0">
                <a:solidFill>
                  <a:srgbClr val="009051"/>
                </a:solidFill>
              </a:rPr>
              <a:t>{</a:t>
            </a:r>
            <a:r>
              <a:rPr lang="en-US" sz="6000" i="1" dirty="0" err="1">
                <a:solidFill>
                  <a:srgbClr val="009051"/>
                </a:solidFill>
              </a:rPr>
              <a:t>V</a:t>
            </a:r>
            <a:r>
              <a:rPr lang="en-US" sz="6000" baseline="-25000" dirty="0" err="1">
                <a:solidFill>
                  <a:srgbClr val="009051"/>
                </a:solidFill>
              </a:rPr>
              <a:t>cmax</a:t>
            </a:r>
            <a:r>
              <a:rPr lang="en-US" sz="6000" dirty="0">
                <a:solidFill>
                  <a:srgbClr val="009051"/>
                </a:solidFill>
              </a:rPr>
              <a:t>,</a:t>
            </a:r>
            <a:r>
              <a:rPr lang="en-US" sz="6000" baseline="-25000" dirty="0">
                <a:solidFill>
                  <a:srgbClr val="009051"/>
                </a:solidFill>
              </a:rPr>
              <a:t> </a:t>
            </a:r>
            <a:r>
              <a:rPr lang="en-US" sz="6000" dirty="0">
                <a:solidFill>
                  <a:srgbClr val="009051"/>
                </a:solidFill>
              </a:rPr>
              <a:t>T, CO</a:t>
            </a:r>
            <a:r>
              <a:rPr lang="en-US" sz="6000" baseline="-25000" dirty="0">
                <a:solidFill>
                  <a:srgbClr val="009051"/>
                </a:solidFill>
              </a:rPr>
              <a:t>2</a:t>
            </a:r>
            <a:r>
              <a:rPr lang="en-US" sz="6000" dirty="0">
                <a:solidFill>
                  <a:srgbClr val="009051"/>
                </a:solidFill>
              </a:rPr>
              <a:t>}</a:t>
            </a:r>
          </a:p>
          <a:p>
            <a:endParaRPr lang="en-US" sz="6000" dirty="0">
              <a:solidFill>
                <a:srgbClr val="009051"/>
              </a:solidFill>
            </a:endParaRPr>
          </a:p>
          <a:p>
            <a:r>
              <a:rPr lang="en-US" sz="6000" i="1" dirty="0" err="1">
                <a:solidFill>
                  <a:srgbClr val="009051"/>
                </a:solidFill>
              </a:rPr>
              <a:t>A</a:t>
            </a:r>
            <a:r>
              <a:rPr lang="en-US" sz="6000" baseline="-25000" dirty="0" err="1">
                <a:solidFill>
                  <a:srgbClr val="009051"/>
                </a:solidFill>
              </a:rPr>
              <a:t>j</a:t>
            </a:r>
            <a:r>
              <a:rPr lang="en-US" sz="6000" baseline="-25000" dirty="0">
                <a:solidFill>
                  <a:srgbClr val="009051"/>
                </a:solidFill>
              </a:rPr>
              <a:t> </a:t>
            </a:r>
            <a:r>
              <a:rPr lang="en-US" sz="6000" dirty="0">
                <a:solidFill>
                  <a:srgbClr val="009051"/>
                </a:solidFill>
              </a:rPr>
              <a:t>= </a:t>
            </a:r>
            <a:r>
              <a:rPr lang="en-US" sz="6000" i="1" dirty="0">
                <a:solidFill>
                  <a:srgbClr val="009051"/>
                </a:solidFill>
              </a:rPr>
              <a:t>f </a:t>
            </a:r>
            <a:r>
              <a:rPr lang="en-US" sz="6000" dirty="0">
                <a:solidFill>
                  <a:srgbClr val="009051"/>
                </a:solidFill>
              </a:rPr>
              <a:t>{light, T, CO</a:t>
            </a:r>
            <a:r>
              <a:rPr lang="en-US" sz="6000" baseline="-25000" dirty="0">
                <a:solidFill>
                  <a:srgbClr val="009051"/>
                </a:solidFill>
              </a:rPr>
              <a:t>2</a:t>
            </a:r>
            <a:r>
              <a:rPr lang="en-US" sz="6000" dirty="0">
                <a:solidFill>
                  <a:srgbClr val="00905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91402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Rearrange to solve for measurable traits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3301967"/>
            <a:ext cx="818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cmax</a:t>
            </a:r>
            <a:r>
              <a:rPr lang="en-US" sz="7200" baseline="-25000" dirty="0">
                <a:solidFill>
                  <a:srgbClr val="009051"/>
                </a:solidFill>
              </a:rPr>
              <a:t> </a:t>
            </a:r>
            <a:r>
              <a:rPr lang="en-US" sz="7200" dirty="0">
                <a:solidFill>
                  <a:srgbClr val="009051"/>
                </a:solidFill>
              </a:rPr>
              <a:t>= </a:t>
            </a:r>
            <a:r>
              <a:rPr lang="en-US" sz="7200" i="1" dirty="0">
                <a:solidFill>
                  <a:srgbClr val="009051"/>
                </a:solidFill>
              </a:rPr>
              <a:t>f </a:t>
            </a:r>
            <a:r>
              <a:rPr lang="en-US" sz="7200" dirty="0">
                <a:solidFill>
                  <a:srgbClr val="009051"/>
                </a:solidFill>
              </a:rPr>
              <a:t>{light,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E4D60A5-A44C-4D43-A1A0-6897AE32EC5F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24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01B5F-4388-7E48-82AD-705B9051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A5F097-E421-C649-9E6F-8111908FCA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75E9AA-44B1-A949-AC0C-E602E8BE329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79299A-9300-264F-80F4-AF69880B4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240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01B5F-4388-7E48-82AD-705B9051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AB3AB-AEE0-B84F-8789-FCF9462CF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45BD37F-49AE-7A43-92F5-2129F743A42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40F522-0207-9C47-94C3-14AE46BA26F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C2D917-37CA-5F4F-B777-948A12951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F40790-CF02-0544-96E0-1869B2DC41C1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44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0" y="6488669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459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VPD because of lower stomatal conductance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01B5F-4388-7E48-82AD-705B9051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AB3AB-AEE0-B84F-8789-FCF9462CF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8FC32-8FAD-2141-B0A7-F4178D2AE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623016-713A-AF47-9BB9-639483E221F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5A146D-1A3F-BA49-9B51-DC8F5139D46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431006-4C04-004C-B39B-4F53BBA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5F3F063-D28D-C547-825E-EB9F7F22F6CC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13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lower 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en-US" sz="3600" baseline="-2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01B5F-4388-7E48-82AD-705B9051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AB3AB-AEE0-B84F-8789-FCF9462CF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8FC32-8FAD-2141-B0A7-F4178D2AE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7B2770-EE99-0840-AD1F-43FDF6105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E5252C-5020-E146-B6FB-1B10F9873F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60BE83B-F90C-5142-8D18-4121C10ADD7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F9E959-63A5-284A-9255-20D012AF8E2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79E901-E7DE-5042-9016-20BF71D34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045DD3F-6A2B-CF40-9213-352641DE5D1C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elevation because of lower stomatal conductance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01B5F-4388-7E48-82AD-705B9051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AB3AB-AEE0-B84F-8789-FCF9462CF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8FC32-8FAD-2141-B0A7-F4178D2AE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7B2770-EE99-0840-AD1F-43FDF6105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0B70A7E-94B7-D941-9EF3-2A6F8EEFFC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A20522-3227-514F-BEA4-EEF49509EA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372194E-C8B3-8443-9243-5AA36A391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E971784-8F60-0841-8326-C8F2D804FC0A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82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optimally acclimated traits!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1" t="6067" r="822" b="8871"/>
          <a:stretch/>
        </p:blipFill>
        <p:spPr>
          <a:xfrm>
            <a:off x="953338" y="1308979"/>
            <a:ext cx="10551658" cy="51808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9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2758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DEE812-8652-A44F-89F2-9AAB5369A40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9609B1-512B-7C46-BC3F-FBEAFD02AC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DBC1AC-37F2-5944-A4E2-C01FDF05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91502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7289F-E077-3244-810A-CE0A4287470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B7D57-34EF-904E-9F84-6601F929C3B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22794-1E04-6D4A-A02D-A1F3E705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1734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BF7E7-F9BE-8D47-9FB6-97B711BD8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leaf isotope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253228-DBD7-3E46-91EB-312A76339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94" y="1690688"/>
            <a:ext cx="8507104" cy="4273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BE906F-B180-DF41-90C9-8589CC426290}"/>
              </a:ext>
            </a:extLst>
          </p:cNvPr>
          <p:cNvSpPr txBox="1"/>
          <p:nvPr/>
        </p:nvSpPr>
        <p:spPr>
          <a:xfrm>
            <a:off x="9997232" y="6488668"/>
            <a:ext cx="219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Cornwell et al. (2018)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9473A-BFCC-5748-BB54-F34AB13566CF}"/>
              </a:ext>
            </a:extLst>
          </p:cNvPr>
          <p:cNvSpPr txBox="1"/>
          <p:nvPr/>
        </p:nvSpPr>
        <p:spPr>
          <a:xfrm>
            <a:off x="9013098" y="3456994"/>
            <a:ext cx="31368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~4,000 observations</a:t>
            </a:r>
          </a:p>
          <a:p>
            <a:r>
              <a:rPr lang="en-US" sz="2800" dirty="0"/>
              <a:t>594 sites</a:t>
            </a:r>
          </a:p>
        </p:txBody>
      </p:sp>
    </p:spTree>
    <p:extLst>
      <p:ext uri="{BB962C8B-B14F-4D97-AF65-F5344CB8AC3E}">
        <p14:creationId xmlns:p14="http://schemas.microsoft.com/office/powerpoint/2010/main" val="2575546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14F3C-C327-5647-A080-DBD5D7B32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89" y="359391"/>
            <a:ext cx="6197600" cy="6248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91E8D7-3471-EF4D-AFCB-8775B5FA9116}"/>
              </a:ext>
            </a:extLst>
          </p:cNvPr>
          <p:cNvSpPr txBox="1"/>
          <p:nvPr/>
        </p:nvSpPr>
        <p:spPr>
          <a:xfrm>
            <a:off x="6820089" y="2361062"/>
            <a:ext cx="53719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Stomatal conductance is also optimized!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D0DD4-B559-8044-809D-DC74AC03FEE0}"/>
              </a:ext>
            </a:extLst>
          </p:cNvPr>
          <p:cNvSpPr txBox="1"/>
          <p:nvPr/>
        </p:nvSpPr>
        <p:spPr>
          <a:xfrm>
            <a:off x="10288530" y="6488668"/>
            <a:ext cx="190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et al. (2017)</a:t>
            </a:r>
          </a:p>
        </p:txBody>
      </p:sp>
    </p:spTree>
    <p:extLst>
      <p:ext uri="{BB962C8B-B14F-4D97-AF65-F5344CB8AC3E}">
        <p14:creationId xmlns:p14="http://schemas.microsoft.com/office/powerpoint/2010/main" val="24483329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8" t="4445" r="4646" b="6230"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0" y="6489825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064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0" y="6488669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3896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67283" y="696036"/>
            <a:ext cx="4490114" cy="4561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103" y="35935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89825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89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YES! Photosynthesis acclimates spatially as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082AF-094B-364B-B6E1-369F748F18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3E7676-0C29-F242-A754-0C2B941B25A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72452-F465-164D-906A-A708914C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26725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will photosynthesis acclimate to future conditions?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59952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temperature and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0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</p:spTree>
    <p:extLst>
      <p:ext uri="{BB962C8B-B14F-4D97-AF65-F5344CB8AC3E}">
        <p14:creationId xmlns:p14="http://schemas.microsoft.com/office/powerpoint/2010/main" val="20772769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temperature and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B02C00-D505-CD46-8282-7E1F15A11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76" y="1874404"/>
            <a:ext cx="5241560" cy="524156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0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D5851B-DD2B-6F4A-A211-F60C6E5574D0}"/>
              </a:ext>
            </a:extLst>
          </p:cNvPr>
          <p:cNvSpPr txBox="1"/>
          <p:nvPr/>
        </p:nvSpPr>
        <p:spPr>
          <a:xfrm>
            <a:off x="6989162" y="3429000"/>
            <a:ext cx="4999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9051"/>
                </a:solidFill>
              </a:rPr>
              <a:t>Fully acclimated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7205CD-B5FC-4149-A7F4-47EE5C433A37}"/>
              </a:ext>
            </a:extLst>
          </p:cNvPr>
          <p:cNvCxnSpPr>
            <a:stCxn id="4" idx="1"/>
          </p:cNvCxnSpPr>
          <p:nvPr/>
        </p:nvCxnSpPr>
        <p:spPr>
          <a:xfrm flipH="1">
            <a:off x="5572836" y="3752166"/>
            <a:ext cx="1416326" cy="3405"/>
          </a:xfrm>
          <a:prstGeom prst="straightConnector1">
            <a:avLst/>
          </a:prstGeom>
          <a:ln w="76200">
            <a:solidFill>
              <a:srgbClr val="0090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5955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temperature and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29FDDA-A069-444F-8FA0-DB33F9437EF8}"/>
              </a:ext>
            </a:extLst>
          </p:cNvPr>
          <p:cNvGrpSpPr/>
          <p:nvPr/>
        </p:nvGrpSpPr>
        <p:grpSpPr>
          <a:xfrm>
            <a:off x="5791200" y="1145378"/>
            <a:ext cx="6400800" cy="6400800"/>
            <a:chOff x="5791200" y="613110"/>
            <a:chExt cx="6400800" cy="6400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E6E976-D430-9D43-B1CD-07585AB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613110"/>
              <a:ext cx="6400800" cy="6400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389C75-2F2A-4D44-A71F-2B43ECB097D8}"/>
                </a:ext>
              </a:extLst>
            </p:cNvPr>
            <p:cNvSpPr txBox="1"/>
            <p:nvPr/>
          </p:nvSpPr>
          <p:spPr>
            <a:xfrm>
              <a:off x="7716649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mean: -12%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B6103A-846F-8145-8B7B-A3ADF3F515C4}"/>
                </a:ext>
              </a:extLst>
            </p:cNvPr>
            <p:cNvSpPr txBox="1"/>
            <p:nvPr/>
          </p:nvSpPr>
          <p:spPr>
            <a:xfrm>
              <a:off x="9730801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mean: -15%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0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D68F7-F972-B149-8B98-001F8AA30F3C}"/>
              </a:ext>
            </a:extLst>
          </p:cNvPr>
          <p:cNvSpPr txBox="1"/>
          <p:nvPr/>
        </p:nvSpPr>
        <p:spPr>
          <a:xfrm>
            <a:off x="8690773" y="5029200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9051"/>
                </a:solidFill>
              </a:rPr>
              <a:t>(</a:t>
            </a:r>
            <a:r>
              <a:rPr lang="en-US" sz="2800" b="1" i="1" dirty="0">
                <a:solidFill>
                  <a:srgbClr val="009051"/>
                </a:solidFill>
              </a:rPr>
              <a:t>P</a:t>
            </a:r>
            <a:r>
              <a:rPr lang="en-US" sz="2800" b="1" dirty="0">
                <a:solidFill>
                  <a:srgbClr val="009051"/>
                </a:solidFill>
              </a:rPr>
              <a:t> &gt; 0.05)</a:t>
            </a:r>
          </a:p>
        </p:txBody>
      </p:sp>
    </p:spTree>
    <p:extLst>
      <p:ext uri="{BB962C8B-B14F-4D97-AF65-F5344CB8AC3E}">
        <p14:creationId xmlns:p14="http://schemas.microsoft.com/office/powerpoint/2010/main" val="6545072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Higher CO</a:t>
            </a:r>
            <a:r>
              <a:rPr lang="en-US" baseline="-25000" dirty="0"/>
              <a:t>2</a:t>
            </a:r>
            <a:r>
              <a:rPr lang="en-US" dirty="0"/>
              <a:t> and increased temperatures increase future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0FEE83-6B41-7849-8B09-268CDCCC9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725" y="1833799"/>
            <a:ext cx="8220549" cy="50242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0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</p:spTree>
    <p:extLst>
      <p:ext uri="{BB962C8B-B14F-4D97-AF65-F5344CB8AC3E}">
        <p14:creationId xmlns:p14="http://schemas.microsoft.com/office/powerpoint/2010/main" val="20226137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Higher CO</a:t>
            </a:r>
            <a:r>
              <a:rPr lang="en-US" baseline="-25000" dirty="0"/>
              <a:t>2</a:t>
            </a:r>
            <a:r>
              <a:rPr lang="en-US" dirty="0"/>
              <a:t> and increased temperatures increase future photosynthesis </a:t>
            </a: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92186-486A-E944-AD9B-48EB94A32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230" y="1690688"/>
            <a:ext cx="8261540" cy="504925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0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</p:spTree>
    <p:extLst>
      <p:ext uri="{BB962C8B-B14F-4D97-AF65-F5344CB8AC3E}">
        <p14:creationId xmlns:p14="http://schemas.microsoft.com/office/powerpoint/2010/main" val="19895890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2: </a:t>
            </a:r>
            <a:r>
              <a:rPr lang="en-US" sz="5400" dirty="0"/>
              <a:t>How will photosynthesis acclimate to future conditions?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009051"/>
                </a:solidFill>
              </a:rPr>
              <a:t>Photosynthesis will increase and per-leaf-area nutrient use will decrease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69714C-297B-1043-A371-E3DF2BF1FE6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05CC6E-BD1E-3344-BBD9-F253A537343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08B136-BAC6-4E47-B2FD-5C9CA862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14850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Does photosynthesis respond to nutrient addition?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DACDEA-99F7-7E40-8700-794E2B39516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93F5F2-E4E6-FB4F-8264-936605C08FF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53BDD0-228B-8C47-9BB8-1F58286A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FDD8BF2-F0E3-E140-B731-4F703A0F41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44" t="24839" r="57491" b="37875"/>
          <a:stretch/>
        </p:blipFill>
        <p:spPr>
          <a:xfrm>
            <a:off x="10664952" y="5346518"/>
            <a:ext cx="1527048" cy="1540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C3966C-AB2D-C842-AF41-1201F4FC22B1}"/>
              </a:ext>
            </a:extLst>
          </p:cNvPr>
          <p:cNvSpPr txBox="1"/>
          <p:nvPr/>
        </p:nvSpPr>
        <p:spPr>
          <a:xfrm>
            <a:off x="10664952" y="4680900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11893"/>
                </a:solidFill>
              </a:rPr>
              <a:t>Lizz</a:t>
            </a:r>
            <a:r>
              <a:rPr lang="en-US" dirty="0">
                <a:solidFill>
                  <a:srgbClr val="011893"/>
                </a:solidFill>
              </a:rPr>
              <a:t> Waring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4109680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models for photosynthesis exist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76281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BF622B-4758-674B-95C9-A5A8B092EB7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B04FE6-483B-7145-8E5F-9A52268C8A1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87E93-C1F1-404F-8A0B-DB4001E6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48620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  <a:p>
            <a:pPr marL="0" indent="0">
              <a:buNone/>
            </a:pPr>
            <a:r>
              <a:rPr lang="en-US" sz="5400" b="1" dirty="0">
                <a:solidFill>
                  <a:srgbClr val="011893"/>
                </a:solidFill>
              </a:rPr>
              <a:t>Optimal response would be to increase </a:t>
            </a:r>
            <a:r>
              <a:rPr lang="en-US" sz="5400" b="1" dirty="0">
                <a:solidFill>
                  <a:srgbClr val="009051"/>
                </a:solidFill>
              </a:rPr>
              <a:t>leaf area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5785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1850571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DEEB0-6000-7548-B947-6D9746C6C455}"/>
              </a:ext>
            </a:extLst>
          </p:cNvPr>
          <p:cNvSpPr/>
          <p:nvPr/>
        </p:nvSpPr>
        <p:spPr>
          <a:xfrm>
            <a:off x="6607628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488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6618514" y="2489478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814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</p:spTree>
    <p:extLst>
      <p:ext uri="{BB962C8B-B14F-4D97-AF65-F5344CB8AC3E}">
        <p14:creationId xmlns:p14="http://schemas.microsoft.com/office/powerpoint/2010/main" val="40799240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BE2F-B926-1C43-BFBA-72717F58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do greenhouse experiments translate to the field?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13D7-3207-6740-9B30-D0029BE74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21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FA8447-1C9F-9943-AE44-D6396E3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08" y="514619"/>
            <a:ext cx="6848031" cy="2054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417F1D-EB47-E040-9E46-E06EC6BDCB13}"/>
              </a:ext>
            </a:extLst>
          </p:cNvPr>
          <p:cNvSpPr txBox="1"/>
          <p:nvPr/>
        </p:nvSpPr>
        <p:spPr>
          <a:xfrm>
            <a:off x="772885" y="3429000"/>
            <a:ext cx="104611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Grassland soil nutrient addition network: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Leaf area index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Per-leaf-area nitrogen (photosynthetic proxy)</a:t>
            </a:r>
          </a:p>
        </p:txBody>
      </p:sp>
    </p:spTree>
    <p:extLst>
      <p:ext uri="{BB962C8B-B14F-4D97-AF65-F5344CB8AC3E}">
        <p14:creationId xmlns:p14="http://schemas.microsoft.com/office/powerpoint/2010/main" val="17602673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increases leaf area, not leaf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251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2EEE6-A5E7-084D-80FB-2A4D1C829759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C62B6-7DB9-9444-9433-B814E56CDD69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41% increase (P &lt; 0.05)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26" y="242433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38" y="2424331"/>
            <a:ext cx="3771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603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has no impact on leaf 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BC056-982E-EF47-9F89-9C88FF38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15" y="1810765"/>
            <a:ext cx="5030370" cy="3832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251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</p:spTree>
    <p:extLst>
      <p:ext uri="{BB962C8B-B14F-4D97-AF65-F5344CB8AC3E}">
        <p14:creationId xmlns:p14="http://schemas.microsoft.com/office/powerpoint/2010/main" val="796967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Does photosynthesis respond to nitrogen addition?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No, plants respond to added nitrogen by increasing leaf area, not photosynthesis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54241-E9A9-9D46-89A8-5556B911E0D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82A2CF-7845-E845-A43E-59AE0B1728E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1447BA-DA85-7D44-A5F2-FE7FAFE4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3079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312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C8914D-48E5-5F44-8EBA-30DB52F5FE3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ADFAF6-C173-6A46-A100-822061952B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6ACE59-4F70-604C-B8BB-D7C85E079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DE6A558-60AA-BE4B-A384-E90A87BD18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98" t="4180" r="34093" b="70702"/>
          <a:stretch/>
        </p:blipFill>
        <p:spPr>
          <a:xfrm>
            <a:off x="10667597" y="5326126"/>
            <a:ext cx="1524403" cy="1527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07B8-95A6-9E47-91C7-E6A0724B2DFD}"/>
              </a:ext>
            </a:extLst>
          </p:cNvPr>
          <p:cNvSpPr txBox="1"/>
          <p:nvPr/>
        </p:nvSpPr>
        <p:spPr>
          <a:xfrm>
            <a:off x="10663671" y="4679795"/>
            <a:ext cx="1261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Helen Scott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40345189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E3CC-8AB1-2548-AC1D-674EA85F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 versus C</a:t>
            </a:r>
            <a:r>
              <a:rPr lang="en-US" baseline="-25000" dirty="0"/>
              <a:t>4</a:t>
            </a:r>
            <a:r>
              <a:rPr lang="en-US" dirty="0"/>
              <a:t> optimization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395FDE-F12A-6349-A524-9A9E7C1AF2F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FE0CEB-54CB-5649-889F-CB776138DBC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B06BA0-273F-8040-8D38-1DDE15B3E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9809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6801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5400" b="1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66461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</p:spTree>
    <p:extLst>
      <p:ext uri="{BB962C8B-B14F-4D97-AF65-F5344CB8AC3E}">
        <p14:creationId xmlns:p14="http://schemas.microsoft.com/office/powerpoint/2010/main" val="31091234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A861DA59-C3CA-B24C-889F-34AD566E5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50" t="15103" r="8131" b="21288"/>
          <a:stretch/>
        </p:blipFill>
        <p:spPr>
          <a:xfrm>
            <a:off x="302316" y="2037348"/>
            <a:ext cx="6226820" cy="27111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6C9AFA-023A-1549-800E-417F525D49E0}"/>
              </a:ext>
            </a:extLst>
          </p:cNvPr>
          <p:cNvSpPr txBox="1"/>
          <p:nvPr/>
        </p:nvSpPr>
        <p:spPr>
          <a:xfrm>
            <a:off x="550667" y="1668016"/>
            <a:ext cx="5379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11893"/>
                </a:solidFill>
              </a:rPr>
              <a:t>Current relative advantage of C</a:t>
            </a:r>
            <a:r>
              <a:rPr lang="en-US" sz="2800" baseline="-25000" dirty="0">
                <a:solidFill>
                  <a:srgbClr val="011893"/>
                </a:solidFill>
              </a:rPr>
              <a:t>4</a:t>
            </a:r>
            <a:r>
              <a:rPr lang="en-US" sz="2800" dirty="0">
                <a:solidFill>
                  <a:srgbClr val="011893"/>
                </a:solidFill>
              </a:rPr>
              <a:t> (%)</a:t>
            </a:r>
          </a:p>
        </p:txBody>
      </p:sp>
    </p:spTree>
    <p:extLst>
      <p:ext uri="{BB962C8B-B14F-4D97-AF65-F5344CB8AC3E}">
        <p14:creationId xmlns:p14="http://schemas.microsoft.com/office/powerpoint/2010/main" val="36443159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A861DA59-C3CA-B24C-889F-34AD566E5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50" t="15103" r="8131" b="21288"/>
          <a:stretch/>
        </p:blipFill>
        <p:spPr>
          <a:xfrm>
            <a:off x="302316" y="2037348"/>
            <a:ext cx="6226820" cy="27111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6C9AFA-023A-1549-800E-417F525D49E0}"/>
              </a:ext>
            </a:extLst>
          </p:cNvPr>
          <p:cNvSpPr txBox="1"/>
          <p:nvPr/>
        </p:nvSpPr>
        <p:spPr>
          <a:xfrm>
            <a:off x="550667" y="1668016"/>
            <a:ext cx="5379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11893"/>
                </a:solidFill>
              </a:rPr>
              <a:t>Current relative advantage of C</a:t>
            </a:r>
            <a:r>
              <a:rPr lang="en-US" sz="2800" baseline="-25000" dirty="0">
                <a:solidFill>
                  <a:srgbClr val="011893"/>
                </a:solidFill>
              </a:rPr>
              <a:t>4</a:t>
            </a:r>
            <a:r>
              <a:rPr lang="en-US" sz="2800" dirty="0">
                <a:solidFill>
                  <a:srgbClr val="011893"/>
                </a:solidFill>
              </a:rPr>
              <a:t> (%)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DC271A1-3EB3-8B42-BA05-30CF9710EB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77" t="13061" r="7045" b="19960"/>
          <a:stretch/>
        </p:blipFill>
        <p:spPr>
          <a:xfrm>
            <a:off x="6015788" y="1968988"/>
            <a:ext cx="6110603" cy="277947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5D941F5-DAF6-9D47-A342-0D0E17F248AC}"/>
              </a:ext>
            </a:extLst>
          </p:cNvPr>
          <p:cNvSpPr txBox="1"/>
          <p:nvPr/>
        </p:nvSpPr>
        <p:spPr>
          <a:xfrm>
            <a:off x="6261657" y="1668016"/>
            <a:ext cx="5232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11893"/>
                </a:solidFill>
              </a:rPr>
              <a:t>Future relative advantage of C</a:t>
            </a:r>
            <a:r>
              <a:rPr lang="en-US" sz="2800" baseline="-25000" dirty="0">
                <a:solidFill>
                  <a:srgbClr val="011893"/>
                </a:solidFill>
              </a:rPr>
              <a:t>4</a:t>
            </a:r>
            <a:r>
              <a:rPr lang="en-US" sz="2800" dirty="0">
                <a:solidFill>
                  <a:srgbClr val="011893"/>
                </a:solidFill>
              </a:rPr>
              <a:t> (%)</a:t>
            </a:r>
          </a:p>
        </p:txBody>
      </p:sp>
    </p:spTree>
    <p:extLst>
      <p:ext uri="{BB962C8B-B14F-4D97-AF65-F5344CB8AC3E}">
        <p14:creationId xmlns:p14="http://schemas.microsoft.com/office/powerpoint/2010/main" val="40521490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11893"/>
                </a:solidFill>
              </a:rPr>
              <a:t>C</a:t>
            </a:r>
            <a:r>
              <a:rPr lang="en-US" b="1" baseline="-25000" dirty="0">
                <a:solidFill>
                  <a:srgbClr val="011893"/>
                </a:solidFill>
              </a:rPr>
              <a:t>4</a:t>
            </a:r>
            <a:r>
              <a:rPr lang="en-US" b="1" dirty="0">
                <a:solidFill>
                  <a:srgbClr val="011893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011893"/>
                </a:solidFill>
              </a:rPr>
              <a:t>2</a:t>
            </a:r>
            <a:r>
              <a:rPr lang="en-US" b="1" dirty="0">
                <a:solidFill>
                  <a:srgbClr val="011893"/>
                </a:solidFill>
              </a:rPr>
              <a:t> environments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7A79A-3619-8048-8EBD-07E8DAF0682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005B9F-2512-0F43-B250-2BACAA48C4B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317342-CD93-A847-AFF8-66669C2BF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48969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6AEBF-40EC-6847-A152-F7EE03B5B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DD2FC-3ED2-334B-BE15-2D35F65A5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We have a theoretical model for photosynthetic acclimation</a:t>
            </a:r>
          </a:p>
          <a:p>
            <a:pPr lvl="1"/>
            <a:r>
              <a:rPr lang="en-US" sz="3200" dirty="0">
                <a:solidFill>
                  <a:srgbClr val="009051"/>
                </a:solidFill>
              </a:rPr>
              <a:t>Few empirical parameters</a:t>
            </a:r>
          </a:p>
          <a:p>
            <a:pPr lvl="1"/>
            <a:r>
              <a:rPr lang="en-US" sz="3200" dirty="0">
                <a:solidFill>
                  <a:srgbClr val="009051"/>
                </a:solidFill>
              </a:rPr>
              <a:t>Mechanistically based</a:t>
            </a:r>
          </a:p>
        </p:txBody>
      </p:sp>
    </p:spTree>
    <p:extLst>
      <p:ext uri="{BB962C8B-B14F-4D97-AF65-F5344CB8AC3E}">
        <p14:creationId xmlns:p14="http://schemas.microsoft.com/office/powerpoint/2010/main" val="39185125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6AEBF-40EC-6847-A152-F7EE03B5B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DD2FC-3ED2-334B-BE15-2D35F65A5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We have a theoretical model for photosynthetic acclimation</a:t>
            </a:r>
          </a:p>
          <a:p>
            <a:pPr lvl="1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Few empirical parameters</a:t>
            </a:r>
          </a:p>
          <a:p>
            <a:pPr lvl="1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Mechanistically based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The theory can be useful!</a:t>
            </a:r>
          </a:p>
          <a:p>
            <a:pPr lvl="1"/>
            <a:r>
              <a:rPr lang="en-US" sz="3200" dirty="0">
                <a:solidFill>
                  <a:srgbClr val="011893"/>
                </a:solidFill>
              </a:rPr>
              <a:t>Improving the reliability of climate models</a:t>
            </a:r>
          </a:p>
          <a:p>
            <a:pPr lvl="1"/>
            <a:r>
              <a:rPr lang="en-US" sz="3200" dirty="0">
                <a:solidFill>
                  <a:srgbClr val="011893"/>
                </a:solidFill>
              </a:rPr>
              <a:t>Acting as a null model for understanding mechanisms</a:t>
            </a:r>
          </a:p>
        </p:txBody>
      </p:sp>
    </p:spTree>
    <p:extLst>
      <p:ext uri="{BB962C8B-B14F-4D97-AF65-F5344CB8AC3E}">
        <p14:creationId xmlns:p14="http://schemas.microsoft.com/office/powerpoint/2010/main" val="862646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</a:rPr>
              <a:t>acclimation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30652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7615162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/seminar/</a:t>
            </a:r>
            <a:r>
              <a:rPr lang="en-US" sz="2800" err="1"/>
              <a:t>ut</a:t>
            </a:r>
            <a:r>
              <a:rPr lang="en-US" sz="2800"/>
              <a:t>_fall2019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679780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59C7-EB3B-B74D-8F57-E13E7FC0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Stomatal openness determines </a:t>
            </a:r>
            <a:r>
              <a:rPr lang="el-GR" i="1" dirty="0"/>
              <a:t>χ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10C8D-AF80-6D45-A7BC-8C744352D59B}"/>
              </a:ext>
            </a:extLst>
          </p:cNvPr>
          <p:cNvSpPr txBox="1"/>
          <p:nvPr/>
        </p:nvSpPr>
        <p:spPr>
          <a:xfrm>
            <a:off x="1583770" y="2844797"/>
            <a:ext cx="9024457" cy="1897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4400" dirty="0">
                <a:solidFill>
                  <a:srgbClr val="009051"/>
                </a:solidFill>
              </a:rPr>
              <a:t>χ</a:t>
            </a:r>
            <a:r>
              <a:rPr lang="en-US" sz="4400" dirty="0">
                <a:solidFill>
                  <a:srgbClr val="009051"/>
                </a:solidFill>
              </a:rPr>
              <a:t> = internal leaf CO</a:t>
            </a:r>
            <a:r>
              <a:rPr lang="en-US" sz="4400" baseline="-25000" dirty="0">
                <a:solidFill>
                  <a:srgbClr val="009051"/>
                </a:solidFill>
              </a:rPr>
              <a:t>2</a:t>
            </a:r>
            <a:r>
              <a:rPr lang="en-US" sz="4400" dirty="0">
                <a:solidFill>
                  <a:srgbClr val="009051"/>
                </a:solidFill>
              </a:rPr>
              <a:t> / external leaf CO</a:t>
            </a:r>
            <a:r>
              <a:rPr lang="en-US" sz="4400" baseline="-25000" dirty="0">
                <a:solidFill>
                  <a:srgbClr val="009051"/>
                </a:solidFill>
              </a:rPr>
              <a:t>2</a:t>
            </a:r>
          </a:p>
          <a:p>
            <a:pPr algn="ctr"/>
            <a:endParaRPr lang="en-US" sz="4400" baseline="-25000" dirty="0">
              <a:solidFill>
                <a:srgbClr val="009051"/>
              </a:solidFill>
            </a:endParaRPr>
          </a:p>
          <a:p>
            <a:pPr algn="ctr"/>
            <a:r>
              <a:rPr lang="el-GR" sz="4400" dirty="0">
                <a:solidFill>
                  <a:srgbClr val="009051"/>
                </a:solidFill>
              </a:rPr>
              <a:t>χ</a:t>
            </a:r>
            <a:r>
              <a:rPr lang="en-US" sz="4400" dirty="0">
                <a:solidFill>
                  <a:srgbClr val="009051"/>
                </a:solidFill>
              </a:rPr>
              <a:t> = </a:t>
            </a:r>
            <a:r>
              <a:rPr lang="en-US" sz="4400" i="1" dirty="0">
                <a:solidFill>
                  <a:srgbClr val="009051"/>
                </a:solidFill>
              </a:rPr>
              <a:t>c</a:t>
            </a:r>
            <a:r>
              <a:rPr lang="en-US" sz="4400" baseline="-25000" dirty="0">
                <a:solidFill>
                  <a:srgbClr val="009051"/>
                </a:solidFill>
              </a:rPr>
              <a:t>i</a:t>
            </a:r>
            <a:r>
              <a:rPr lang="en-US" sz="4400" dirty="0">
                <a:solidFill>
                  <a:srgbClr val="009051"/>
                </a:solidFill>
              </a:rPr>
              <a:t> / </a:t>
            </a:r>
            <a:r>
              <a:rPr lang="en-US" sz="4400" i="1" dirty="0">
                <a:solidFill>
                  <a:srgbClr val="009051"/>
                </a:solidFill>
              </a:rPr>
              <a:t>c</a:t>
            </a:r>
            <a:r>
              <a:rPr lang="en-US" sz="4400" baseline="-25000" dirty="0">
                <a:solidFill>
                  <a:srgbClr val="009051"/>
                </a:solidFill>
              </a:rPr>
              <a:t>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313E4E-0589-5D46-94DE-3BA4391B8BB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6C564E-A039-B649-852D-D2D6765547F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CEA6E1-23D5-5845-B12F-1723F4E2E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6617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59C7-EB3B-B74D-8F57-E13E7FC0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</a:t>
            </a:r>
            <a:r>
              <a:rPr lang="el-GR" i="1" dirty="0"/>
              <a:t>χ</a:t>
            </a:r>
            <a:r>
              <a:rPr lang="en-US" i="1" dirty="0"/>
              <a:t> </a:t>
            </a:r>
            <a:r>
              <a:rPr lang="en-US" dirty="0"/>
              <a:t>minimizes the costs to maintain transpiration and carboxylation</a:t>
            </a:r>
            <a:r>
              <a:rPr lang="el-GR" i="1" dirty="0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D15796-7660-9047-BC2D-207623D9569B}"/>
              </a:ext>
            </a:extLst>
          </p:cNvPr>
          <p:cNvSpPr txBox="1"/>
          <p:nvPr/>
        </p:nvSpPr>
        <p:spPr>
          <a:xfrm>
            <a:off x="488754" y="4734070"/>
            <a:ext cx="3482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Cost factor for transpiration (</a:t>
            </a:r>
            <a:r>
              <a:rPr lang="en-US" sz="2800" i="1" dirty="0">
                <a:solidFill>
                  <a:srgbClr val="011893"/>
                </a:solidFill>
              </a:rPr>
              <a:t>E</a:t>
            </a:r>
            <a:r>
              <a:rPr lang="en-US" sz="2800" dirty="0">
                <a:solidFill>
                  <a:srgbClr val="011893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06DA1-C7BA-224C-9E4D-55632941A86D}"/>
              </a:ext>
            </a:extLst>
          </p:cNvPr>
          <p:cNvSpPr txBox="1"/>
          <p:nvPr/>
        </p:nvSpPr>
        <p:spPr>
          <a:xfrm>
            <a:off x="5349632" y="4734070"/>
            <a:ext cx="3482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Cost factor for </a:t>
            </a:r>
          </a:p>
          <a:p>
            <a:r>
              <a:rPr lang="en-US" sz="2800" dirty="0">
                <a:solidFill>
                  <a:srgbClr val="011893"/>
                </a:solidFill>
              </a:rPr>
              <a:t>Rubisco (</a:t>
            </a:r>
            <a:r>
              <a:rPr lang="en-US" sz="2800" i="1" dirty="0" err="1">
                <a:solidFill>
                  <a:srgbClr val="011893"/>
                </a:solidFill>
              </a:rPr>
              <a:t>V</a:t>
            </a:r>
            <a:r>
              <a:rPr lang="en-US" sz="2800" baseline="-25000" dirty="0" err="1">
                <a:solidFill>
                  <a:srgbClr val="011893"/>
                </a:solidFill>
              </a:rPr>
              <a:t>cmax</a:t>
            </a:r>
            <a:r>
              <a:rPr lang="en-US" sz="2800" dirty="0">
                <a:solidFill>
                  <a:srgbClr val="011893"/>
                </a:solidFill>
              </a:rPr>
              <a:t>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BCB12D-0A6C-6444-B177-5B4D2BA1B70B}"/>
              </a:ext>
            </a:extLst>
          </p:cNvPr>
          <p:cNvCxnSpPr>
            <a:cxnSpLocks/>
          </p:cNvCxnSpPr>
          <p:nvPr/>
        </p:nvCxnSpPr>
        <p:spPr>
          <a:xfrm flipV="1">
            <a:off x="2134591" y="3608927"/>
            <a:ext cx="95535" cy="1009209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6C77D8-AC6D-6342-9FF6-C1D55A74CF75}"/>
              </a:ext>
            </a:extLst>
          </p:cNvPr>
          <p:cNvCxnSpPr>
            <a:cxnSpLocks/>
          </p:cNvCxnSpPr>
          <p:nvPr/>
        </p:nvCxnSpPr>
        <p:spPr>
          <a:xfrm flipH="1" flipV="1">
            <a:off x="5042283" y="3650234"/>
            <a:ext cx="803651" cy="1009208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31FE9D-A363-1340-8BF6-F903FEA21CDA}"/>
                  </a:ext>
                </a:extLst>
              </p:cNvPr>
              <p:cNvSpPr txBox="1"/>
              <p:nvPr/>
            </p:nvSpPr>
            <p:spPr>
              <a:xfrm>
                <a:off x="2055842" y="2172211"/>
                <a:ext cx="6776535" cy="1757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00905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f>
                      <m:fPr>
                        <m:ctrlPr>
                          <a:rPr lang="en-US" sz="5400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sz="5400" b="0" i="1" smtClean="0">
                                <a:solidFill>
                                  <a:srgbClr val="00905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5400" b="0" i="1" smtClean="0">
                                    <a:solidFill>
                                      <a:srgbClr val="00905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5400" b="0" i="1" smtClean="0">
                                    <a:solidFill>
                                      <a:srgbClr val="00905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num>
                              <m:den>
                                <m:r>
                                  <a:rPr lang="en-US" sz="5400" b="0" i="1" smtClean="0">
                                    <a:solidFill>
                                      <a:srgbClr val="00905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sz="5400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𝜕𝜒</m:t>
                        </m:r>
                      </m:den>
                    </m:f>
                    <m:r>
                      <a:rPr lang="en-US" sz="5400" b="0" i="1" smtClean="0">
                        <a:solidFill>
                          <a:srgbClr val="00905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5400" b="0" dirty="0">
                    <a:solidFill>
                      <a:srgbClr val="00905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00905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f>
                      <m:fPr>
                        <m:ctrlPr>
                          <a:rPr lang="en-US" sz="5400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sz="5400" b="0" i="1" smtClean="0">
                                <a:solidFill>
                                  <a:srgbClr val="00905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5400" b="0" i="1" smtClean="0">
                                    <a:solidFill>
                                      <a:srgbClr val="00905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5400" b="0" i="1" smtClean="0">
                                        <a:solidFill>
                                          <a:srgbClr val="00905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5400" b="0" i="1" smtClean="0">
                                        <a:solidFill>
                                          <a:srgbClr val="00905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5400" b="0" i="1" smtClean="0">
                                        <a:solidFill>
                                          <a:srgbClr val="00905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𝑐𝑚𝑎𝑥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5400" b="0" i="1" smtClean="0">
                                    <a:solidFill>
                                      <a:srgbClr val="00905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sz="5400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𝜕𝜒</m:t>
                        </m:r>
                      </m:den>
                    </m:f>
                    <m:r>
                      <a:rPr lang="en-US" sz="5400" b="0" i="1" smtClean="0">
                        <a:solidFill>
                          <a:srgbClr val="00905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5400" dirty="0">
                  <a:solidFill>
                    <a:srgbClr val="00905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31FE9D-A363-1340-8BF6-F903FEA21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842" y="2172211"/>
                <a:ext cx="6776535" cy="1757982"/>
              </a:xfrm>
              <a:prstGeom prst="rect">
                <a:avLst/>
              </a:prstGeom>
              <a:blipFill>
                <a:blip r:embed="rId2"/>
                <a:stretch>
                  <a:fillRect l="-936" r="-1124" b="-10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0D9A28C-5A01-084E-A392-512ABAE90D9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0F7456-94C4-5646-A590-F3DB3EB0C4D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BCD4E8E-7866-9C40-9BC3-4EEC93F7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EACAA1-0142-9849-9744-B2627F9644B3}"/>
              </a:ext>
            </a:extLst>
          </p:cNvPr>
          <p:cNvSpPr txBox="1"/>
          <p:nvPr/>
        </p:nvSpPr>
        <p:spPr>
          <a:xfrm>
            <a:off x="0" y="6488668"/>
            <a:ext cx="359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8561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59C7-EB3B-B74D-8F57-E13E7FC0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</a:t>
            </a:r>
            <a:r>
              <a:rPr lang="el-GR" i="1" dirty="0"/>
              <a:t>χ</a:t>
            </a:r>
            <a:r>
              <a:rPr lang="en-US" i="1" dirty="0"/>
              <a:t> </a:t>
            </a:r>
            <a:r>
              <a:rPr lang="en-US" dirty="0" err="1"/>
              <a:t>mathmatically</a:t>
            </a:r>
            <a:r>
              <a:rPr lang="el-GR" i="1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E261E31-B5E2-DC42-B12A-A6AF2F808DA0}"/>
                  </a:ext>
                </a:extLst>
              </p:cNvPr>
              <p:cNvSpPr/>
              <p:nvPr/>
            </p:nvSpPr>
            <p:spPr>
              <a:xfrm>
                <a:off x="2701356" y="2555471"/>
                <a:ext cx="6118213" cy="15252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smtClean="0">
                          <a:solidFill>
                            <a:srgbClr val="009051"/>
                          </a:solidFill>
                          <a:latin typeface="Cambria Math" panose="02040503050406030204" pitchFamily="18" charset="0"/>
                        </a:rPr>
                        <m:t>χ</m:t>
                      </m:r>
                      <m:r>
                        <a:rPr lang="en-US" sz="4000" i="0">
                          <a:solidFill>
                            <a:srgbClr val="00905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4000" i="0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4000" i="0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4000" i="0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den>
                      </m:f>
                      <m:r>
                        <a:rPr lang="en-US" sz="4000" i="0">
                          <a:solidFill>
                            <a:srgbClr val="00905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40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40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 b="0" i="0" smtClean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40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4000" i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4000" i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  <m:r>
                            <a:rPr lang="en-US" sz="4000" i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sz="40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4000" dirty="0">
                  <a:solidFill>
                    <a:srgbClr val="00905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E261E31-B5E2-DC42-B12A-A6AF2F808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356" y="2555471"/>
                <a:ext cx="6118213" cy="1525289"/>
              </a:xfrm>
              <a:prstGeom prst="rect">
                <a:avLst/>
              </a:prstGeom>
              <a:blipFill>
                <a:blip r:embed="rId2"/>
                <a:stretch>
                  <a:fillRect b="-4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F263C36-CDDB-6444-BD66-C62C5308E549}"/>
                  </a:ext>
                </a:extLst>
              </p:cNvPr>
              <p:cNvSpPr/>
              <p:nvPr/>
            </p:nvSpPr>
            <p:spPr>
              <a:xfrm>
                <a:off x="4074904" y="4385985"/>
                <a:ext cx="3371116" cy="19110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smtClean="0">
                          <a:solidFill>
                            <a:srgbClr val="009051"/>
                          </a:solidFill>
                          <a:latin typeface="Cambria Math" panose="02040503050406030204" pitchFamily="18" charset="0"/>
                        </a:rPr>
                        <m:t>ξ</m:t>
                      </m:r>
                      <m:r>
                        <a:rPr lang="en-US" sz="4000" i="0">
                          <a:solidFill>
                            <a:srgbClr val="00905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40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sz="4000" i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  <m:f>
                            <m:fPr>
                              <m:ctrlPr>
                                <a:rPr lang="en-US" sz="40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4000" i="0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4000" i="0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000" i="0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  <m:t>1.6</m:t>
                              </m:r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η</m:t>
                                  </m:r>
                                </m:e>
                                <m:sup>
                                  <m: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4000" dirty="0">
                  <a:solidFill>
                    <a:srgbClr val="00905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F263C36-CDDB-6444-BD66-C62C5308E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904" y="4385985"/>
                <a:ext cx="3371116" cy="1911036"/>
              </a:xfrm>
              <a:prstGeom prst="rect">
                <a:avLst/>
              </a:prstGeom>
              <a:blipFill>
                <a:blip r:embed="rId3"/>
                <a:stretch>
                  <a:fillRect l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1F0C00D-2325-DD42-9693-16552EF9F12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6346B9-87DF-6445-9AE3-64329D7F6B3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BB2E96-F525-6049-986D-EAD20CEC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F0A0C6C-72CC-FA4A-83C9-CF5819BDC276}"/>
              </a:ext>
            </a:extLst>
          </p:cNvPr>
          <p:cNvSpPr txBox="1"/>
          <p:nvPr/>
        </p:nvSpPr>
        <p:spPr>
          <a:xfrm>
            <a:off x="0" y="6488668"/>
            <a:ext cx="359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538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8D36A-738F-744D-9DCF-039D4D591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stomatal conductance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BB1A1-871E-0648-BEAB-470E20731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02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0B050"/>
                </a:solidFill>
              </a:rPr>
              <a:t>Maintain high rate of photosynthesis with stomata closed as tight as possible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D21AE-DDBC-5146-BDFF-56C4A3F22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5840"/>
            <a:ext cx="12192000" cy="3556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F4D35-0D81-C747-ABEC-60FBBB312D81}"/>
              </a:ext>
            </a:extLst>
          </p:cNvPr>
          <p:cNvSpPr txBox="1"/>
          <p:nvPr/>
        </p:nvSpPr>
        <p:spPr>
          <a:xfrm>
            <a:off x="10288530" y="6488668"/>
            <a:ext cx="190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et al. (2017)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23CF0-B3FF-4646-A2AC-5C2D6C919950}"/>
              </a:ext>
            </a:extLst>
          </p:cNvPr>
          <p:cNvSpPr txBox="1"/>
          <p:nvPr/>
        </p:nvSpPr>
        <p:spPr>
          <a:xfrm rot="16200000">
            <a:off x="-1033444" y="3884116"/>
            <a:ext cx="290509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dirty="0"/>
              <a:t>Conductance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DA3F4-6D60-C342-84A7-DD730BF4B9EF}"/>
              </a:ext>
            </a:extLst>
          </p:cNvPr>
          <p:cNvSpPr txBox="1"/>
          <p:nvPr/>
        </p:nvSpPr>
        <p:spPr>
          <a:xfrm>
            <a:off x="1337481" y="5727543"/>
            <a:ext cx="2856616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dirty="0"/>
              <a:t>Temperature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3B842-AFAA-E948-8B76-D9C14394F85C}"/>
              </a:ext>
            </a:extLst>
          </p:cNvPr>
          <p:cNvSpPr txBox="1"/>
          <p:nvPr/>
        </p:nvSpPr>
        <p:spPr>
          <a:xfrm>
            <a:off x="4693378" y="5702856"/>
            <a:ext cx="371174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VPD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6A6E9-3168-8141-A7E3-DB38FC5F74D4}"/>
              </a:ext>
            </a:extLst>
          </p:cNvPr>
          <p:cNvSpPr txBox="1"/>
          <p:nvPr/>
        </p:nvSpPr>
        <p:spPr>
          <a:xfrm>
            <a:off x="8405123" y="5690605"/>
            <a:ext cx="361855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Elevation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D321B2-87A8-1E44-BE1A-25851712A7D8}"/>
              </a:ext>
            </a:extLst>
          </p:cNvPr>
          <p:cNvSpPr/>
          <p:nvPr/>
        </p:nvSpPr>
        <p:spPr>
          <a:xfrm>
            <a:off x="9949218" y="2920621"/>
            <a:ext cx="2074461" cy="111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189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8D36A-738F-744D-9DCF-039D4D591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Stomata open with increasing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BB1A1-871E-0648-BEAB-470E20731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02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0B050"/>
                </a:solidFill>
              </a:rPr>
              <a:t>Due to increasing rates of photorespiration at high 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D21AE-DDBC-5146-BDFF-56C4A3F22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5840"/>
            <a:ext cx="12192000" cy="3556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F4D35-0D81-C747-ABEC-60FBBB312D81}"/>
              </a:ext>
            </a:extLst>
          </p:cNvPr>
          <p:cNvSpPr txBox="1"/>
          <p:nvPr/>
        </p:nvSpPr>
        <p:spPr>
          <a:xfrm>
            <a:off x="10288530" y="6488668"/>
            <a:ext cx="190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et al. (2017)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23CF0-B3FF-4646-A2AC-5C2D6C919950}"/>
              </a:ext>
            </a:extLst>
          </p:cNvPr>
          <p:cNvSpPr txBox="1"/>
          <p:nvPr/>
        </p:nvSpPr>
        <p:spPr>
          <a:xfrm rot="16200000">
            <a:off x="-1033444" y="3884116"/>
            <a:ext cx="290509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dirty="0"/>
              <a:t>Conductance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DA3F4-6D60-C342-84A7-DD730BF4B9EF}"/>
              </a:ext>
            </a:extLst>
          </p:cNvPr>
          <p:cNvSpPr txBox="1"/>
          <p:nvPr/>
        </p:nvSpPr>
        <p:spPr>
          <a:xfrm>
            <a:off x="1337481" y="5727543"/>
            <a:ext cx="2856616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dirty="0"/>
              <a:t>Temperature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3B842-AFAA-E948-8B76-D9C14394F85C}"/>
              </a:ext>
            </a:extLst>
          </p:cNvPr>
          <p:cNvSpPr txBox="1"/>
          <p:nvPr/>
        </p:nvSpPr>
        <p:spPr>
          <a:xfrm>
            <a:off x="4693378" y="5702856"/>
            <a:ext cx="371174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VPD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6A6E9-3168-8141-A7E3-DB38FC5F74D4}"/>
              </a:ext>
            </a:extLst>
          </p:cNvPr>
          <p:cNvSpPr txBox="1"/>
          <p:nvPr/>
        </p:nvSpPr>
        <p:spPr>
          <a:xfrm>
            <a:off x="8405123" y="5690605"/>
            <a:ext cx="361855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Elevation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D321B2-87A8-1E44-BE1A-25851712A7D8}"/>
              </a:ext>
            </a:extLst>
          </p:cNvPr>
          <p:cNvSpPr/>
          <p:nvPr/>
        </p:nvSpPr>
        <p:spPr>
          <a:xfrm>
            <a:off x="9949218" y="2920621"/>
            <a:ext cx="2074461" cy="111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3BD7CB-311C-AA48-B2EF-D655119781BB}"/>
              </a:ext>
            </a:extLst>
          </p:cNvPr>
          <p:cNvSpPr/>
          <p:nvPr/>
        </p:nvSpPr>
        <p:spPr>
          <a:xfrm>
            <a:off x="4572000" y="2710163"/>
            <a:ext cx="7620000" cy="36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993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8D36A-738F-744D-9DCF-039D4D591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Stomata close with high VPD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BB1A1-871E-0648-BEAB-470E20731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02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0B050"/>
                </a:solidFill>
              </a:rPr>
              <a:t>Due to increasing rates of water loss at high VPD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D21AE-DDBC-5146-BDFF-56C4A3F22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5840"/>
            <a:ext cx="12192000" cy="3556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F4D35-0D81-C747-ABEC-60FBBB312D81}"/>
              </a:ext>
            </a:extLst>
          </p:cNvPr>
          <p:cNvSpPr txBox="1"/>
          <p:nvPr/>
        </p:nvSpPr>
        <p:spPr>
          <a:xfrm>
            <a:off x="10288530" y="6488668"/>
            <a:ext cx="190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et al. (2017)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23CF0-B3FF-4646-A2AC-5C2D6C919950}"/>
              </a:ext>
            </a:extLst>
          </p:cNvPr>
          <p:cNvSpPr txBox="1"/>
          <p:nvPr/>
        </p:nvSpPr>
        <p:spPr>
          <a:xfrm rot="16200000">
            <a:off x="-1033444" y="3884116"/>
            <a:ext cx="290509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dirty="0"/>
              <a:t>Conductance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DA3F4-6D60-C342-84A7-DD730BF4B9EF}"/>
              </a:ext>
            </a:extLst>
          </p:cNvPr>
          <p:cNvSpPr txBox="1"/>
          <p:nvPr/>
        </p:nvSpPr>
        <p:spPr>
          <a:xfrm>
            <a:off x="1337481" y="5727543"/>
            <a:ext cx="2856616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dirty="0"/>
              <a:t>Temperature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3B842-AFAA-E948-8B76-D9C14394F85C}"/>
              </a:ext>
            </a:extLst>
          </p:cNvPr>
          <p:cNvSpPr txBox="1"/>
          <p:nvPr/>
        </p:nvSpPr>
        <p:spPr>
          <a:xfrm>
            <a:off x="4693378" y="5702856"/>
            <a:ext cx="371174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VPD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6A6E9-3168-8141-A7E3-DB38FC5F74D4}"/>
              </a:ext>
            </a:extLst>
          </p:cNvPr>
          <p:cNvSpPr txBox="1"/>
          <p:nvPr/>
        </p:nvSpPr>
        <p:spPr>
          <a:xfrm>
            <a:off x="8405123" y="5690605"/>
            <a:ext cx="361855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Elevation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D321B2-87A8-1E44-BE1A-25851712A7D8}"/>
              </a:ext>
            </a:extLst>
          </p:cNvPr>
          <p:cNvSpPr/>
          <p:nvPr/>
        </p:nvSpPr>
        <p:spPr>
          <a:xfrm>
            <a:off x="9949218" y="2920621"/>
            <a:ext cx="2074461" cy="111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3BD7CB-311C-AA48-B2EF-D655119781BB}"/>
              </a:ext>
            </a:extLst>
          </p:cNvPr>
          <p:cNvSpPr/>
          <p:nvPr/>
        </p:nvSpPr>
        <p:spPr>
          <a:xfrm>
            <a:off x="8339968" y="2710163"/>
            <a:ext cx="3852032" cy="36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2E896-ECEB-2843-A85C-5841682867A5}"/>
              </a:ext>
            </a:extLst>
          </p:cNvPr>
          <p:cNvSpPr/>
          <p:nvPr/>
        </p:nvSpPr>
        <p:spPr>
          <a:xfrm>
            <a:off x="737052" y="2788091"/>
            <a:ext cx="3852032" cy="36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503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8D36A-738F-744D-9DCF-039D4D591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Stomata close with increasing elevation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BB1A1-871E-0648-BEAB-470E20731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02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0B050"/>
                </a:solidFill>
              </a:rPr>
              <a:t>Due to lower pressure (higher VPD) at higher elevation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D21AE-DDBC-5146-BDFF-56C4A3F22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5840"/>
            <a:ext cx="12192000" cy="3556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F4D35-0D81-C747-ABEC-60FBBB312D81}"/>
              </a:ext>
            </a:extLst>
          </p:cNvPr>
          <p:cNvSpPr txBox="1"/>
          <p:nvPr/>
        </p:nvSpPr>
        <p:spPr>
          <a:xfrm>
            <a:off x="10288530" y="6488668"/>
            <a:ext cx="190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et al. (2017)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23CF0-B3FF-4646-A2AC-5C2D6C919950}"/>
              </a:ext>
            </a:extLst>
          </p:cNvPr>
          <p:cNvSpPr txBox="1"/>
          <p:nvPr/>
        </p:nvSpPr>
        <p:spPr>
          <a:xfrm rot="16200000">
            <a:off x="-1033444" y="3884116"/>
            <a:ext cx="290509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dirty="0"/>
              <a:t>Conductance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DA3F4-6D60-C342-84A7-DD730BF4B9EF}"/>
              </a:ext>
            </a:extLst>
          </p:cNvPr>
          <p:cNvSpPr txBox="1"/>
          <p:nvPr/>
        </p:nvSpPr>
        <p:spPr>
          <a:xfrm>
            <a:off x="1337481" y="5727543"/>
            <a:ext cx="2856616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dirty="0"/>
              <a:t>Temperature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3B842-AFAA-E948-8B76-D9C14394F85C}"/>
              </a:ext>
            </a:extLst>
          </p:cNvPr>
          <p:cNvSpPr txBox="1"/>
          <p:nvPr/>
        </p:nvSpPr>
        <p:spPr>
          <a:xfrm>
            <a:off x="4693378" y="5702856"/>
            <a:ext cx="371174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VPD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6A6E9-3168-8141-A7E3-DB38FC5F74D4}"/>
              </a:ext>
            </a:extLst>
          </p:cNvPr>
          <p:cNvSpPr txBox="1"/>
          <p:nvPr/>
        </p:nvSpPr>
        <p:spPr>
          <a:xfrm>
            <a:off x="8405123" y="5690605"/>
            <a:ext cx="361855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Elevation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D321B2-87A8-1E44-BE1A-25851712A7D8}"/>
              </a:ext>
            </a:extLst>
          </p:cNvPr>
          <p:cNvSpPr/>
          <p:nvPr/>
        </p:nvSpPr>
        <p:spPr>
          <a:xfrm>
            <a:off x="9949218" y="2920621"/>
            <a:ext cx="2074461" cy="111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3BD7CB-311C-AA48-B2EF-D655119781BB}"/>
              </a:ext>
            </a:extLst>
          </p:cNvPr>
          <p:cNvSpPr/>
          <p:nvPr/>
        </p:nvSpPr>
        <p:spPr>
          <a:xfrm>
            <a:off x="719968" y="2788091"/>
            <a:ext cx="7620000" cy="36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16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</a:rPr>
              <a:t>acclimation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2751658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2589</Words>
  <Application>Microsoft Macintosh PowerPoint</Application>
  <PresentationFormat>Widescreen</PresentationFormat>
  <Paragraphs>348</Paragraphs>
  <Slides>87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Arial</vt:lpstr>
      <vt:lpstr>Calibri</vt:lpstr>
      <vt:lpstr>Calibri Light</vt:lpstr>
      <vt:lpstr>Cambria Math</vt:lpstr>
      <vt:lpstr>Mangal</vt:lpstr>
      <vt:lpstr>Office Theme</vt:lpstr>
      <vt:lpstr>Plants aren’t dumb Using optimality theory to understand big questions in plant ecophysiology</vt:lpstr>
      <vt:lpstr>Acknowledgements</vt:lpstr>
      <vt:lpstr>Photosynthesis is important!</vt:lpstr>
      <vt:lpstr>Photosynthesis is important!</vt:lpstr>
      <vt:lpstr>Photosynthesis is important!</vt:lpstr>
      <vt:lpstr>Theoretical models for photosynthesis exist</vt:lpstr>
      <vt:lpstr>These produce short term responses that match data</vt:lpstr>
      <vt:lpstr>Long-term responses can differ from short-term responses due to acclimation</vt:lpstr>
      <vt:lpstr>Long-term responses can differ from short-term responses due to acclimation</vt:lpstr>
      <vt:lpstr>Long-term responses can differ from short-term responses due to acclimation</vt:lpstr>
      <vt:lpstr>Acclimation is ubiquitous and well known…</vt:lpstr>
      <vt:lpstr>…and can impact carbon cycling and climate</vt:lpstr>
      <vt:lpstr>Here’s the rub: No theoretical model for photosynthetic acclimation exists</vt:lpstr>
      <vt:lpstr>Lack of theory results in…</vt:lpstr>
      <vt:lpstr>Lack of theory results in…</vt:lpstr>
      <vt:lpstr>Lack of theory results in…</vt:lpstr>
      <vt:lpstr>Our Goal: Develop a mechanistic model of photosynthetic acclimation based on optimization and the first principles of plant physiological theory</vt:lpstr>
      <vt:lpstr>Optimization: Least cost hypothesis</vt:lpstr>
      <vt:lpstr>Optimal photosynthesis </vt:lpstr>
      <vt:lpstr>Optimal photosynthesis </vt:lpstr>
      <vt:lpstr>Optimal photosynthesis </vt:lpstr>
      <vt:lpstr>PowerPoint Presentation</vt:lpstr>
      <vt:lpstr>PowerPoint Presentation</vt:lpstr>
      <vt:lpstr>PowerPoint Presentation</vt:lpstr>
      <vt:lpstr>Optimal stomatal conductance </vt:lpstr>
      <vt:lpstr>Optimal χ is a function of the costs and the environment </vt:lpstr>
      <vt:lpstr>PowerPoint Presentation</vt:lpstr>
      <vt:lpstr>PowerPoint Presentation</vt:lpstr>
      <vt:lpstr>PowerPoint Presentation</vt:lpstr>
      <vt:lpstr>PowerPoint Presentation</vt:lpstr>
      <vt:lpstr>Globally, χ is optimized</vt:lpstr>
      <vt:lpstr>Optimal photosynthesis </vt:lpstr>
      <vt:lpstr>Biochemistry optimization: Coordination hypothesis</vt:lpstr>
      <vt:lpstr>Biochemistry optimization: Coordination hypothesis</vt:lpstr>
      <vt:lpstr>Coordination of photosynthesis</vt:lpstr>
      <vt:lpstr>Coordination of photosynthesis</vt:lpstr>
      <vt:lpstr>Rearrange to solve for measurable traits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Ok, great, but now what?</vt:lpstr>
      <vt:lpstr>Let’s tackle some big questions in plant ecophysiology!</vt:lpstr>
      <vt:lpstr>Question 1: Is photosynthesis optimized to the environment?</vt:lpstr>
      <vt:lpstr>Global leaf isotope dataset</vt:lpstr>
      <vt:lpstr>PowerPoint Presentation</vt:lpstr>
      <vt:lpstr>Global Vcmax dataset</vt:lpstr>
      <vt:lpstr>PowerPoint Presentation</vt:lpstr>
      <vt:lpstr>Question 1: Is photosynthesis optimized to the environment?  YES! Photosynthesis acclimates spatially as expected from optimization</vt:lpstr>
      <vt:lpstr>Question 2: How will photosynthesis acclimate to future conditions?</vt:lpstr>
      <vt:lpstr>Photosynthetic traits change with temperature and CO2 in ways expected from optimization</vt:lpstr>
      <vt:lpstr>Photosynthetic traits change with temperature and CO2 in ways expected from optimization</vt:lpstr>
      <vt:lpstr>Photosynthetic traits change with temperature and CO2 in ways expected from optimization</vt:lpstr>
      <vt:lpstr>Higher CO2 and increased temperatures increase future photosynthesis</vt:lpstr>
      <vt:lpstr>Higher CO2 and increased temperatures increase future photosynthesis (at lower nutrient use)</vt:lpstr>
      <vt:lpstr>Question 2: How will photosynthesis acclimate to future conditions?  Photosynthesis will increase and per-leaf-area nutrient use will decrease</vt:lpstr>
      <vt:lpstr>Question 3: Does photosynthesis respond to nutrient addition?</vt:lpstr>
      <vt:lpstr>From the least cost hypothesis…</vt:lpstr>
      <vt:lpstr>From the least cost hypothesis…</vt:lpstr>
      <vt:lpstr>Leaf area, but not photosynthesis increases with N addition</vt:lpstr>
      <vt:lpstr>Leaf area, but not photosynthesis increases with N addition</vt:lpstr>
      <vt:lpstr>Leaf area, but not photosynthesis increases with N addition</vt:lpstr>
      <vt:lpstr>But do greenhouse experiments translate to the field?</vt:lpstr>
      <vt:lpstr>PowerPoint Presentation</vt:lpstr>
      <vt:lpstr>Globally, N addition increases leaf area, not leaf N</vt:lpstr>
      <vt:lpstr>Globally, N addition has no impact on leaf N</vt:lpstr>
      <vt:lpstr>Question 3: Does photosynthesis respond to nitrogen addition?  No, plants respond to added nitrogen by increasing leaf area, not photosynthesis</vt:lpstr>
      <vt:lpstr>Question 4: When is C4 photosynthesis an advantage over C3 photosynthesis?</vt:lpstr>
      <vt:lpstr>C3 versus C4 optimization</vt:lpstr>
      <vt:lpstr>C4 versus C3 optimization</vt:lpstr>
      <vt:lpstr>C4 versus C3 optimization</vt:lpstr>
      <vt:lpstr>PowerPoint Presentation</vt:lpstr>
      <vt:lpstr>PowerPoint Presentation</vt:lpstr>
      <vt:lpstr>PowerPoint Presentation</vt:lpstr>
      <vt:lpstr>Question 4: When is C4 photosynthesis an advantage over C3 photosynthesis?  C4 is better in hot, dry, low CO2 environments</vt:lpstr>
      <vt:lpstr>Conclusions</vt:lpstr>
      <vt:lpstr>Conclusions</vt:lpstr>
      <vt:lpstr>PowerPoint Presentation</vt:lpstr>
      <vt:lpstr>Stomatal openness determines χ </vt:lpstr>
      <vt:lpstr>Optimal χ minimizes the costs to maintain transpiration and carboxylation </vt:lpstr>
      <vt:lpstr>Optimal χ mathmatically </vt:lpstr>
      <vt:lpstr>Optimal stomatal conductance</vt:lpstr>
      <vt:lpstr>Stomata open with increasing temperature</vt:lpstr>
      <vt:lpstr>Stomata close with high VPD</vt:lpstr>
      <vt:lpstr>Stomata close with increasing elevation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24</cp:revision>
  <dcterms:created xsi:type="dcterms:W3CDTF">2019-09-22T13:53:53Z</dcterms:created>
  <dcterms:modified xsi:type="dcterms:W3CDTF">2019-09-22T15:10:09Z</dcterms:modified>
</cp:coreProperties>
</file>